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51" y="-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477000" cy="1828800"/>
          </a:xfrm>
        </p:spPr>
        <p:txBody>
          <a:bodyPr/>
          <a:lstStyle/>
          <a:p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cruzada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ES" b="1" dirty="0" smtClean="0"/>
                  <a:t>                                </a:t>
                </a:r>
              </a:p>
              <a:p>
                <a:pPr marL="0" indent="0">
                  <a:buNone/>
                </a:pPr>
                <a:r>
                  <a:rPr lang="es-ES" b="1" dirty="0"/>
                  <a:t> </a:t>
                </a:r>
                <a:r>
                  <a:rPr lang="es-ES" b="1" dirty="0" smtClean="0"/>
                  <a:t>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𝑿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𝒛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𝑸𝒙</m:t>
                        </m:r>
                      </m:num>
                      <m:den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𝑷𝒛</m:t>
                        </m:r>
                      </m:den>
                    </m:f>
                  </m:oMath>
                </a14:m>
                <a:endParaRPr lang="es-E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Mide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cambio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porcentual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la </a:t>
                </a:r>
                <a:r>
                  <a:rPr lang="en-US" b="1" dirty="0" err="1" smtClean="0"/>
                  <a:t>cantidad</a:t>
                </a:r>
                <a:r>
                  <a:rPr lang="en-US" b="1" dirty="0" smtClean="0"/>
                  <a:t> del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x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aumentar</a:t>
                </a:r>
                <a:r>
                  <a:rPr lang="en-US" dirty="0" smtClean="0"/>
                  <a:t> el </a:t>
                </a:r>
                <a:r>
                  <a:rPr lang="en-US" b="1" dirty="0" err="1" smtClean="0"/>
                  <a:t>precio</a:t>
                </a:r>
                <a:r>
                  <a:rPr lang="en-US" b="1" dirty="0" smtClean="0"/>
                  <a:t> del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z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1%.</a:t>
                </a:r>
              </a:p>
              <a:p>
                <a:r>
                  <a:rPr lang="en-US" dirty="0" smtClean="0"/>
                  <a:t>Si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aumentar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del </a:t>
                </a:r>
                <a:r>
                  <a:rPr lang="en-US" dirty="0" err="1" smtClean="0"/>
                  <a:t>bien</a:t>
                </a:r>
                <a:r>
                  <a:rPr lang="en-US" dirty="0" smtClean="0"/>
                  <a:t> z (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positivo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decimos</a:t>
                </a:r>
                <a:r>
                  <a:rPr lang="en-US" dirty="0" smtClean="0"/>
                  <a:t> que el </a:t>
                </a:r>
                <a:r>
                  <a:rPr lang="en-US" dirty="0" err="1" smtClean="0"/>
                  <a:t>bien</a:t>
                </a:r>
                <a:r>
                  <a:rPr lang="en-US" dirty="0" smtClean="0"/>
                  <a:t> x y el </a:t>
                </a:r>
                <a:r>
                  <a:rPr lang="en-US" dirty="0" err="1" smtClean="0"/>
                  <a:t>bien</a:t>
                </a:r>
                <a:r>
                  <a:rPr lang="en-US" dirty="0" smtClean="0"/>
                  <a:t> z son </a:t>
                </a:r>
                <a:r>
                  <a:rPr lang="en-US" b="1" dirty="0" err="1" smtClean="0"/>
                  <a:t>sustitutivos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negativo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decimos</a:t>
                </a:r>
                <a:r>
                  <a:rPr lang="en-US" dirty="0" smtClean="0"/>
                  <a:t> que el </a:t>
                </a:r>
                <a:r>
                  <a:rPr lang="en-US" dirty="0" err="1" smtClean="0"/>
                  <a:t>bien</a:t>
                </a:r>
                <a:r>
                  <a:rPr lang="en-US" dirty="0" smtClean="0"/>
                  <a:t> x y el </a:t>
                </a:r>
                <a:r>
                  <a:rPr lang="en-US" dirty="0" err="1" smtClean="0"/>
                  <a:t>bien</a:t>
                </a:r>
                <a:r>
                  <a:rPr lang="en-US" dirty="0" smtClean="0"/>
                  <a:t> z son </a:t>
                </a:r>
                <a:r>
                  <a:rPr lang="en-US" b="1" dirty="0" err="1" smtClean="0"/>
                  <a:t>complementarios</a:t>
                </a:r>
                <a:r>
                  <a:rPr lang="en-US" dirty="0" smtClean="0"/>
                  <a:t>.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r="-2543" b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19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elasticiad</a:t>
            </a:r>
            <a:r>
              <a:rPr lang="en-US" dirty="0" smtClean="0"/>
              <a:t> </a:t>
            </a:r>
            <a:r>
              <a:rPr lang="en-US" dirty="0" err="1" smtClean="0"/>
              <a:t>cruzada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 las </a:t>
                </a:r>
                <a:r>
                  <a:rPr lang="en-US" dirty="0" err="1" smtClean="0"/>
                  <a:t>motos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sube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5%, la </a:t>
                </a:r>
                <a:r>
                  <a:rPr lang="en-US" dirty="0" err="1" smtClean="0"/>
                  <a:t>demanda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5%.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𝒙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𝒛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latin typeface="Cambria Math"/>
                          </a:rPr>
                          <m:t>𝟓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 smtClean="0">
                            <a:latin typeface="Cambria Math"/>
                          </a:rPr>
                          <m:t>𝟓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dirty="0" smtClean="0"/>
                  <a:t>=1</a:t>
                </a:r>
                <a:endParaRPr lang="en-US" dirty="0"/>
              </a:p>
              <a:p>
                <a:r>
                  <a:rPr lang="en-US" dirty="0" smtClean="0"/>
                  <a:t>Los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y las </a:t>
                </a:r>
                <a:r>
                  <a:rPr lang="en-US" dirty="0" err="1" smtClean="0"/>
                  <a:t>motos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serían</a:t>
                </a:r>
                <a:r>
                  <a:rPr lang="en-US" dirty="0"/>
                  <a:t> </a:t>
                </a:r>
                <a:r>
                  <a:rPr lang="en-US" b="1" dirty="0" err="1" smtClean="0"/>
                  <a:t>bienes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sustitutivos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del whiskey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2%,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de Coca Cola </a:t>
                </a:r>
                <a:r>
                  <a:rPr lang="en-US" dirty="0" err="1" smtClean="0"/>
                  <a:t>disminuye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4%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b="1" i="1">
                        <a:latin typeface="Cambria Math"/>
                      </a:rPr>
                      <m:t>                                      </m:t>
                    </m:r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𝒙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𝒛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latin typeface="Cambria Math"/>
                          </a:rPr>
                          <m:t>−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𝟒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 smtClean="0">
                            <a:latin typeface="Cambria Math"/>
                          </a:rPr>
                          <m:t>𝟐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dirty="0" smtClean="0"/>
                  <a:t>=-2</a:t>
                </a:r>
                <a:endParaRPr lang="en-US" dirty="0"/>
              </a:p>
              <a:p>
                <a:r>
                  <a:rPr lang="en-US" dirty="0" smtClean="0"/>
                  <a:t>El whiskey y la Coca Cola son </a:t>
                </a:r>
                <a:r>
                  <a:rPr lang="en-US" b="1" dirty="0" err="1" smtClean="0"/>
                  <a:t>bienes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complementarios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171" r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82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sesión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sesiones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fundamentos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 y </a:t>
            </a:r>
            <a:r>
              <a:rPr lang="en-US" dirty="0" err="1" smtClean="0"/>
              <a:t>demanda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que la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explica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consumidores</a:t>
            </a:r>
            <a:endParaRPr lang="en-US" dirty="0"/>
          </a:p>
          <a:p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que la </a:t>
            </a:r>
            <a:r>
              <a:rPr lang="en-US" dirty="0" err="1"/>
              <a:t>O</a:t>
            </a:r>
            <a:r>
              <a:rPr lang="en-US" dirty="0" err="1" smtClean="0"/>
              <a:t>ferta</a:t>
            </a:r>
            <a:r>
              <a:rPr lang="en-US" dirty="0" smtClean="0"/>
              <a:t> </a:t>
            </a:r>
            <a:r>
              <a:rPr lang="en-US" dirty="0" err="1" smtClean="0"/>
              <a:t>explica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empresarios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profundizar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de </a:t>
            </a:r>
            <a:r>
              <a:rPr lang="en-US" dirty="0" err="1" smtClean="0"/>
              <a:t>ellas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lección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ocupamos</a:t>
            </a:r>
            <a:r>
              <a:rPr lang="en-US" dirty="0" smtClean="0"/>
              <a:t> del </a:t>
            </a:r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consumidor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consumidor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Si el </a:t>
            </a:r>
            <a:r>
              <a:rPr lang="en-US" dirty="0" err="1" smtClean="0"/>
              <a:t>precio</a:t>
            </a:r>
            <a:r>
              <a:rPr lang="en-US" dirty="0" smtClean="0"/>
              <a:t> cambia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movemos</a:t>
            </a:r>
            <a:r>
              <a:rPr lang="en-US" dirty="0" smtClean="0"/>
              <a:t> a lo largo de la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cambia </a:t>
            </a:r>
            <a:r>
              <a:rPr lang="en-US" dirty="0" err="1" smtClean="0"/>
              <a:t>alguno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desplazamos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 smtClean="0"/>
              <a:t>sabemos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concreta</a:t>
            </a:r>
            <a:r>
              <a:rPr lang="en-US" dirty="0" smtClean="0"/>
              <a:t>, y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que el </a:t>
            </a:r>
            <a:r>
              <a:rPr lang="en-US" dirty="0" err="1" smtClean="0"/>
              <a:t>precio</a:t>
            </a:r>
            <a:r>
              <a:rPr lang="en-US" dirty="0" smtClean="0"/>
              <a:t> cambia (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4 </a:t>
            </a:r>
            <a:r>
              <a:rPr lang="en-US" dirty="0" err="1" smtClean="0"/>
              <a:t>u.m</a:t>
            </a:r>
            <a:r>
              <a:rPr lang="en-US" dirty="0" smtClean="0"/>
              <a:t>. a 5 </a:t>
            </a:r>
            <a:r>
              <a:rPr lang="en-US" dirty="0" err="1" smtClean="0"/>
              <a:t>u.m</a:t>
            </a:r>
            <a:r>
              <a:rPr lang="en-US" dirty="0" smtClean="0"/>
              <a:t>.), </a:t>
            </a:r>
            <a:r>
              <a:rPr lang="en-US" dirty="0" err="1" smtClean="0"/>
              <a:t>podríamos</a:t>
            </a:r>
            <a:r>
              <a:rPr lang="en-US" dirty="0" smtClean="0"/>
              <a:t> </a:t>
            </a:r>
            <a:r>
              <a:rPr lang="en-US" dirty="0" err="1" smtClean="0"/>
              <a:t>calcular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demandada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Elasticidad</a:t>
            </a:r>
            <a:r>
              <a:rPr lang="en-US" dirty="0" smtClean="0"/>
              <a:t>: </a:t>
            </a:r>
            <a:r>
              <a:rPr lang="en-US" dirty="0" err="1" smtClean="0"/>
              <a:t>Ejemplo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Si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contrario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sabemos</a:t>
                </a:r>
                <a:r>
                  <a:rPr lang="en-US" dirty="0" smtClean="0"/>
                  <a:t> que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ha </a:t>
                </a:r>
                <a:r>
                  <a:rPr lang="en-US" dirty="0" err="1" smtClean="0"/>
                  <a:t>cambiado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1000 </a:t>
                </a:r>
                <a:r>
                  <a:rPr lang="en-US" dirty="0" err="1" smtClean="0"/>
                  <a:t>u.m</a:t>
                </a:r>
                <a:r>
                  <a:rPr lang="en-US" dirty="0" smtClean="0"/>
                  <a:t>., y que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helados</a:t>
                </a:r>
                <a:r>
                  <a:rPr lang="en-US" dirty="0" smtClean="0"/>
                  <a:t> ha </a:t>
                </a:r>
                <a:r>
                  <a:rPr lang="en-US" dirty="0" err="1" smtClean="0"/>
                  <a:t>cambiado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10 euros, ¿</a:t>
                </a:r>
                <a:r>
                  <a:rPr lang="en-US" dirty="0" err="1" smtClean="0"/>
                  <a:t>Esto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mucho o </a:t>
                </a:r>
                <a:r>
                  <a:rPr lang="en-US" dirty="0" err="1" smtClean="0"/>
                  <a:t>poco</a:t>
                </a:r>
                <a:r>
                  <a:rPr lang="en-US" dirty="0" smtClean="0"/>
                  <a:t>? ¿</a:t>
                </a:r>
                <a:r>
                  <a:rPr lang="en-US" dirty="0" err="1" smtClean="0"/>
                  <a:t>Donde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cambiado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más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precios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r>
                  <a:rPr lang="en-US" dirty="0" smtClean="0"/>
                  <a:t>Para </a:t>
                </a:r>
                <a:r>
                  <a:rPr lang="en-US" dirty="0" err="1" smtClean="0"/>
                  <a:t>poder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contestar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esta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pregunta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necesitamos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encontrar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forma de </a:t>
                </a:r>
                <a:r>
                  <a:rPr lang="en-US" dirty="0" err="1" smtClean="0"/>
                  <a:t>compararlos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habitual </a:t>
                </a:r>
                <a:r>
                  <a:rPr lang="en-US" dirty="0" err="1" smtClean="0"/>
                  <a:t>usar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porcentajes</a:t>
                </a:r>
                <a:r>
                  <a:rPr lang="en-US" dirty="0" smtClean="0"/>
                  <a:t>, y un </a:t>
                </a:r>
                <a:r>
                  <a:rPr lang="en-US" dirty="0" err="1" smtClean="0"/>
                  <a:t>concepto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llamado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Elasticidad</a:t>
                </a:r>
                <a:r>
                  <a:rPr lang="en-US" dirty="0" smtClean="0"/>
                  <a:t>. 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s-ES" b="1" dirty="0" smtClean="0"/>
                  <a:t>  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 smtClean="0">
                            <a:latin typeface="Cambria Math"/>
                          </a:rPr>
                          <m:t>𝑬𝒙</m:t>
                        </m:r>
                      </m:e>
                      <m:sub/>
                      <m:sup>
                        <m:r>
                          <a:rPr lang="es-ES" b="1" i="1" smtClean="0">
                            <a:latin typeface="Cambria Math"/>
                          </a:rPr>
                          <m:t>𝒅</m:t>
                        </m:r>
                      </m:sup>
                    </m:sSubSup>
                  </m:oMath>
                </a14:m>
                <a:r>
                  <a:rPr lang="en-US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i="0" dirty="0" smtClean="0">
                            <a:latin typeface="Cambria Math"/>
                          </a:rPr>
                          <m:t>𝚫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l-GR" b="1" i="0" dirty="0" smtClean="0">
                            <a:latin typeface="Cambria Math"/>
                          </a:rPr>
                          <m:t>𝚫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𝑷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2307" b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5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Elasticidad</a:t>
            </a:r>
            <a:r>
              <a:rPr lang="en-US" b="1" dirty="0" smtClean="0"/>
              <a:t> </a:t>
            </a:r>
            <a:r>
              <a:rPr lang="en-US" b="1" dirty="0" err="1"/>
              <a:t>P</a:t>
            </a:r>
            <a:r>
              <a:rPr lang="en-US" b="1" dirty="0" err="1" smtClean="0"/>
              <a:t>recio</a:t>
            </a:r>
            <a:r>
              <a:rPr lang="en-US" b="1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demanda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ES" b="1" dirty="0" smtClean="0"/>
                  <a:t>                           </a:t>
                </a:r>
              </a:p>
              <a:p>
                <a:pPr marL="0" indent="0">
                  <a:buNone/>
                </a:pPr>
                <a:r>
                  <a:rPr lang="es-ES" b="1" dirty="0"/>
                  <a:t> </a:t>
                </a:r>
                <a:r>
                  <a:rPr lang="es-ES" b="1" dirty="0" smtClean="0"/>
                  <a:t>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 dirty="0" smtClean="0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 dirty="0" smtClean="0">
                                <a:latin typeface="Cambria Math"/>
                              </a:rPr>
                              <m:t>𝑷</m:t>
                            </m:r>
                          </m:e>
                          <m:e>
                            <m:r>
                              <a:rPr lang="es-ES" b="1" i="1" dirty="0" smtClean="0">
                                <a:latin typeface="Cambria Math"/>
                              </a:rPr>
                              <m:t>𝒅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𝑷</m:t>
                        </m:r>
                      </m:den>
                    </m:f>
                  </m:oMath>
                </a14:m>
                <a:endParaRPr lang="es-E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Mide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cambio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porcentual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incrementarse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/>
                  <a:t> </a:t>
                </a:r>
                <a:r>
                  <a:rPr lang="en-US" dirty="0" smtClean="0"/>
                  <a:t>un 1%.</a:t>
                </a:r>
                <a:endParaRPr lang="en-US" dirty="0"/>
              </a:p>
              <a:p>
                <a:r>
                  <a:rPr lang="en-US" dirty="0" smtClean="0"/>
                  <a:t>Si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disminuye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negativo</a:t>
                </a:r>
                <a:r>
                  <a:rPr lang="en-US" dirty="0" smtClean="0"/>
                  <a:t>) </a:t>
                </a:r>
                <a:r>
                  <a:rPr lang="en-US" dirty="0" err="1" smtClean="0"/>
                  <a:t>tenemos</a:t>
                </a:r>
                <a:r>
                  <a:rPr lang="en-US" dirty="0" smtClean="0"/>
                  <a:t> un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normal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positivo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decimos</a:t>
                </a:r>
                <a:r>
                  <a:rPr lang="en-US" dirty="0" smtClean="0"/>
                  <a:t> que se </a:t>
                </a:r>
                <a:r>
                  <a:rPr lang="en-US" dirty="0" err="1" smtClean="0"/>
                  <a:t>trata</a:t>
                </a:r>
                <a:r>
                  <a:rPr lang="en-US" dirty="0" smtClean="0"/>
                  <a:t> de un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Giffen</a:t>
                </a:r>
                <a:r>
                  <a:rPr lang="en-US" dirty="0" smtClean="0"/>
                  <a:t>.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1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Precio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helados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10% y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disminuye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20% ¿</a:t>
                </a:r>
                <a:r>
                  <a:rPr lang="en-US" dirty="0" err="1" smtClean="0"/>
                  <a:t>Cual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elasticidad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r>
                  <a:rPr lang="es-ES" b="1" dirty="0" smtClean="0"/>
                  <a:t>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>
                                <a:latin typeface="Cambria Math"/>
                              </a:rPr>
                              <m:t>𝒅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𝒙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𝑷</m:t>
                        </m:r>
                      </m:den>
                    </m:f>
                  </m:oMath>
                </a14:m>
                <a:r>
                  <a:rPr lang="en-US" b="1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latin typeface="Cambria Math"/>
                          </a:rPr>
                          <m:t>−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𝟐𝟎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 smtClean="0">
                            <a:latin typeface="Cambria Math"/>
                          </a:rPr>
                          <m:t>𝟏𝟎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den>
                    </m:f>
                    <m:r>
                      <a:rPr lang="es-ES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=-2</a:t>
                </a:r>
              </a:p>
              <a:p>
                <a:r>
                  <a:rPr lang="en-US" dirty="0" err="1" smtClean="0"/>
                  <a:t>Interpretación</a:t>
                </a:r>
                <a:r>
                  <a:rPr lang="en-US" dirty="0" smtClean="0"/>
                  <a:t>: un </a:t>
                </a:r>
                <a:r>
                  <a:rPr lang="en-US" dirty="0" err="1" smtClean="0"/>
                  <a:t>aumento</a:t>
                </a:r>
                <a:r>
                  <a:rPr lang="en-US" dirty="0" smtClean="0"/>
                  <a:t> del 1%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da </a:t>
                </a:r>
                <a:r>
                  <a:rPr lang="en-US" dirty="0" err="1" smtClean="0"/>
                  <a:t>lugar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bajada </a:t>
                </a:r>
                <a:r>
                  <a:rPr lang="en-US" dirty="0" smtClean="0"/>
                  <a:t>de la </a:t>
                </a:r>
                <a:r>
                  <a:rPr lang="en-US" smtClean="0"/>
                  <a:t>cantidad </a:t>
                </a:r>
                <a:r>
                  <a:rPr lang="en-US" dirty="0" smtClean="0"/>
                  <a:t>de un 2%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¿</a:t>
                </a:r>
                <a:r>
                  <a:rPr lang="en-US" dirty="0" err="1" smtClean="0"/>
                  <a:t>Cual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sería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elasticidad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 la </a:t>
                </a:r>
                <a:r>
                  <a:rPr lang="en-US" dirty="0" err="1" smtClean="0"/>
                  <a:t>demanda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un 10% de </a:t>
                </a:r>
                <a:r>
                  <a:rPr lang="en-US" dirty="0" err="1" smtClean="0"/>
                  <a:t>aumento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disminuye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5%?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 smtClean="0">
                            <a:latin typeface="Cambria Math"/>
                          </a:rPr>
                          <m:t>                           </m:t>
                        </m:r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>
                                <a:latin typeface="Cambria Math"/>
                              </a:rPr>
                              <m:t>𝒅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𝒙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𝑷</m:t>
                        </m:r>
                      </m:den>
                    </m:f>
                  </m:oMath>
                </a14:m>
                <a:r>
                  <a:rPr lang="en-US" b="1" dirty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>
                            <a:latin typeface="Cambria Math"/>
                          </a:rPr>
                          <m:t>−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𝟓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>
                            <a:latin typeface="Cambria Math"/>
                          </a:rPr>
                          <m:t>𝟏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𝟎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den>
                    </m:f>
                    <m:r>
                      <a:rPr lang="es-ES" b="1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=-0.5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849" r="-97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7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Bienes</a:t>
            </a:r>
            <a:r>
              <a:rPr lang="en-US" dirty="0" smtClean="0"/>
              <a:t> con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Elástica</a:t>
            </a:r>
            <a:r>
              <a:rPr lang="en-US" dirty="0" smtClean="0"/>
              <a:t> e </a:t>
            </a:r>
            <a:r>
              <a:rPr lang="en-US" dirty="0" err="1" smtClean="0"/>
              <a:t>Inelástica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ejemplo</a:t>
            </a:r>
            <a:r>
              <a:rPr lang="en-US" dirty="0" smtClean="0"/>
              <a:t> anterior la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helados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elástica</a:t>
            </a:r>
            <a:r>
              <a:rPr lang="en-US" dirty="0" smtClean="0"/>
              <a:t> que la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coches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Demanda</a:t>
            </a:r>
            <a:r>
              <a:rPr lang="en-US" b="1" dirty="0" smtClean="0"/>
              <a:t> </a:t>
            </a:r>
            <a:r>
              <a:rPr lang="en-US" b="1" dirty="0" err="1" smtClean="0"/>
              <a:t>Inelástica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 0&lt;|E|&lt;1</a:t>
            </a:r>
          </a:p>
          <a:p>
            <a:r>
              <a:rPr lang="en-US" b="1" dirty="0" err="1" smtClean="0"/>
              <a:t>Demanda</a:t>
            </a:r>
            <a:r>
              <a:rPr lang="en-US" b="1" dirty="0" smtClean="0"/>
              <a:t> </a:t>
            </a:r>
            <a:r>
              <a:rPr lang="en-US" b="1" dirty="0" err="1" smtClean="0"/>
              <a:t>Elastica</a:t>
            </a:r>
            <a:r>
              <a:rPr lang="en-US" dirty="0" smtClean="0"/>
              <a:t>: if |E|&gt;1</a:t>
            </a:r>
          </a:p>
          <a:p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reacciona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a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renta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b="1" dirty="0" smtClean="0"/>
                  <a:t>                                </a:t>
                </a:r>
              </a:p>
              <a:p>
                <a:pPr marL="0" indent="0">
                  <a:buNone/>
                </a:pPr>
                <a:r>
                  <a:rPr lang="es-ES" b="1" dirty="0"/>
                  <a:t> </a:t>
                </a:r>
                <a:r>
                  <a:rPr lang="es-ES" b="1" dirty="0" smtClean="0"/>
                  <a:t>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 smtClean="0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𝒀</m:t>
                            </m:r>
                          </m:e>
                          <m:e>
                            <m:r>
                              <a:rPr lang="es-ES" b="1" i="1" smtClean="0">
                                <a:latin typeface="Cambria Math"/>
                              </a:rPr>
                              <m:t>𝑿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l-GR" b="1" dirty="0">
                            <a:latin typeface="Cambria Math"/>
                          </a:rPr>
                          <m:t>𝚫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𝒀</m:t>
                        </m:r>
                      </m:den>
                    </m:f>
                  </m:oMath>
                </a14:m>
                <a:endParaRPr lang="es-E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Mide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cambio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porcentual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incrementarse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1%.</a:t>
                </a:r>
              </a:p>
              <a:p>
                <a:r>
                  <a:rPr lang="en-US" dirty="0" smtClean="0"/>
                  <a:t>Si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aumentar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positivo</a:t>
                </a:r>
                <a:r>
                  <a:rPr lang="en-US" dirty="0" smtClean="0"/>
                  <a:t>) se </a:t>
                </a:r>
                <a:r>
                  <a:rPr lang="en-US" dirty="0" err="1" smtClean="0"/>
                  <a:t>trata</a:t>
                </a:r>
                <a:r>
                  <a:rPr lang="en-US" dirty="0" smtClean="0"/>
                  <a:t> de un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superior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Si el 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negativo</a:t>
                </a:r>
                <a:r>
                  <a:rPr lang="en-US" dirty="0" smtClean="0"/>
                  <a:t> se </a:t>
                </a:r>
                <a:r>
                  <a:rPr lang="en-US" dirty="0" err="1" smtClean="0"/>
                  <a:t>trata</a:t>
                </a:r>
                <a:r>
                  <a:rPr lang="en-US" dirty="0" smtClean="0"/>
                  <a:t> de un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inferior</a:t>
                </a:r>
                <a:r>
                  <a:rPr lang="en-US" dirty="0" smtClean="0"/>
                  <a:t>.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Elasticidad</a:t>
            </a:r>
            <a:r>
              <a:rPr lang="en-US" dirty="0" smtClean="0"/>
              <a:t> </a:t>
            </a:r>
            <a:r>
              <a:rPr lang="en-US" dirty="0" err="1" smtClean="0"/>
              <a:t>Renta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Si la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3%,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demandada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helados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disminuye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2%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b="1" i="1" smtClean="0">
                        <a:latin typeface="Cambria Math"/>
                      </a:rPr>
                      <m:t>                                      </m:t>
                    </m:r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>
                                <a:latin typeface="Cambria Math"/>
                              </a:rPr>
                              <m:t>𝒀</m:t>
                            </m:r>
                          </m:e>
                          <m:e>
                            <m:r>
                              <a:rPr lang="es-ES" b="1" i="1">
                                <a:latin typeface="Cambria Math"/>
                              </a:rPr>
                              <m:t>𝑿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latin typeface="Cambria Math"/>
                          </a:rPr>
                          <m:t>−</m:t>
                        </m:r>
                        <m:r>
                          <a:rPr lang="es-ES" b="1" i="1" dirty="0" smtClean="0">
                            <a:latin typeface="Cambria Math"/>
                          </a:rPr>
                          <m:t>𝟐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 smtClean="0">
                            <a:latin typeface="Cambria Math"/>
                          </a:rPr>
                          <m:t>𝟑</m:t>
                        </m:r>
                        <m:r>
                          <a:rPr lang="es-ES" b="1" i="1" dirty="0" smtClean="0">
                            <a:latin typeface="Cambria Math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dirty="0" smtClean="0"/>
                  <a:t>=-0.67</a:t>
                </a:r>
                <a:endParaRPr lang="en-US" dirty="0"/>
              </a:p>
              <a:p>
                <a:r>
                  <a:rPr lang="en-US" dirty="0" smtClean="0"/>
                  <a:t>Se </a:t>
                </a:r>
                <a:r>
                  <a:rPr lang="en-US" dirty="0" err="1" smtClean="0"/>
                  <a:t>trata</a:t>
                </a:r>
                <a:r>
                  <a:rPr lang="en-US" dirty="0" smtClean="0"/>
                  <a:t> de un </a:t>
                </a:r>
                <a:r>
                  <a:rPr lang="en-US" b="1" dirty="0" err="1" smtClean="0"/>
                  <a:t>bien</a:t>
                </a:r>
                <a:r>
                  <a:rPr lang="en-US" b="1" dirty="0" smtClean="0"/>
                  <a:t> inferior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Si la </a:t>
                </a:r>
                <a:r>
                  <a:rPr lang="en-US" dirty="0" err="1" smtClean="0"/>
                  <a:t>renta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3% la </a:t>
                </a:r>
                <a:r>
                  <a:rPr lang="en-US" dirty="0" err="1" smtClean="0"/>
                  <a:t>demanda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un 4%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s-ES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1" i="1">
                            <a:latin typeface="Cambria Math"/>
                          </a:rPr>
                          <m:t>𝑬</m:t>
                        </m:r>
                      </m:e>
                      <m:sub/>
                      <m:sup>
                        <m:eqArr>
                          <m:eqArrPr>
                            <m:ctrlPr>
                              <a:rPr lang="es-ES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s-ES" b="1" i="1">
                                <a:latin typeface="Cambria Math"/>
                              </a:rPr>
                              <m:t>𝒀</m:t>
                            </m:r>
                          </m:e>
                          <m:e>
                            <m:r>
                              <a:rPr lang="es-ES" b="1" i="1">
                                <a:latin typeface="Cambria Math"/>
                              </a:rPr>
                              <m:t>𝑿</m:t>
                            </m:r>
                          </m:e>
                        </m:eqArr>
                      </m:sup>
                    </m:sSubSup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dirty="0" smtClean="0">
                            <a:latin typeface="Cambria Math"/>
                          </a:rPr>
                          <m:t>𝟒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s-ES" b="1" i="1" dirty="0">
                            <a:latin typeface="Cambria Math"/>
                          </a:rPr>
                          <m:t>𝟑</m:t>
                        </m:r>
                        <m:r>
                          <a:rPr lang="es-ES" b="1" i="1" dirty="0">
                            <a:latin typeface="Cambria Math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dirty="0" smtClean="0"/>
                  <a:t>=1.33</a:t>
                </a:r>
                <a:endParaRPr lang="en-US" dirty="0"/>
              </a:p>
              <a:p>
                <a:r>
                  <a:rPr lang="en-US" dirty="0" smtClean="0"/>
                  <a:t>Los </a:t>
                </a:r>
                <a:r>
                  <a:rPr lang="en-US" dirty="0" err="1" smtClean="0"/>
                  <a:t>coches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serían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bienes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superiores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 b="-3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8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373</TotalTime>
  <Words>734</Words>
  <Application>Microsoft Office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Comportamiento de los consumidores</vt:lpstr>
      <vt:lpstr>En esta sesión…</vt:lpstr>
      <vt:lpstr>¿Qué sabemos sobre el comportamiento del consumidor?</vt:lpstr>
      <vt:lpstr>Elasticidad: Ejemplo</vt:lpstr>
      <vt:lpstr>Elasticidad Precio de la demanda</vt:lpstr>
      <vt:lpstr>Ejemplo de Elasticidad Precio</vt:lpstr>
      <vt:lpstr>Bienes con demanda Elástica e Inelástica</vt:lpstr>
      <vt:lpstr>Elasticidad renta</vt:lpstr>
      <vt:lpstr>Ejemplo de Elasticidad Renta</vt:lpstr>
      <vt:lpstr>Elasticidad cruzada</vt:lpstr>
      <vt:lpstr>Ejemplo de elasticiad cruzada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Consumers Behaviour</dc:title>
  <dc:creator>JAC</dc:creator>
  <cp:lastModifiedBy>User</cp:lastModifiedBy>
  <cp:revision>18</cp:revision>
  <dcterms:created xsi:type="dcterms:W3CDTF">2015-03-08T11:17:44Z</dcterms:created>
  <dcterms:modified xsi:type="dcterms:W3CDTF">2016-02-29T17:05:25Z</dcterms:modified>
</cp:coreProperties>
</file>